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62" r:id="rId9"/>
    <p:sldId id="263" r:id="rId10"/>
    <p:sldId id="264" r:id="rId11"/>
    <p:sldId id="266" r:id="rId12"/>
    <p:sldId id="273" r:id="rId13"/>
    <p:sldId id="267" r:id="rId14"/>
    <p:sldId id="268" r:id="rId15"/>
    <p:sldId id="269" r:id="rId16"/>
    <p:sldId id="270" r:id="rId17"/>
    <p:sldId id="271" r:id="rId18"/>
  </p:sldIdLst>
  <p:sldSz cx="100584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238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2488" y="625761"/>
            <a:ext cx="8413423" cy="7794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90821" y="2093928"/>
            <a:ext cx="5610225" cy="4451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66800" y="2133600"/>
            <a:ext cx="7769065" cy="1866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39695" marR="2632075" indent="1270" algn="ctr">
              <a:lnSpc>
                <a:spcPct val="100800"/>
              </a:lnSpc>
              <a:spcBef>
                <a:spcPts val="100"/>
              </a:spcBef>
            </a:pPr>
            <a:r>
              <a:rPr lang="en-IN" sz="2400" b="1" spc="-10" dirty="0">
                <a:latin typeface="Times New Roman"/>
                <a:cs typeface="Times New Roman"/>
              </a:rPr>
              <a:t>Project</a:t>
            </a:r>
            <a:r>
              <a:rPr sz="2400" b="1" spc="-10" dirty="0">
                <a:latin typeface="Times New Roman"/>
                <a:cs typeface="Times New Roman"/>
              </a:rPr>
              <a:t> </a:t>
            </a:r>
            <a:r>
              <a:rPr lang="en-IN" sz="2400" b="1" spc="-10" dirty="0">
                <a:latin typeface="Times New Roman"/>
                <a:cs typeface="Times New Roman"/>
              </a:rPr>
              <a:t>Presentation </a:t>
            </a:r>
            <a:r>
              <a:rPr lang="en-IN" sz="2400" b="1" spc="-25" dirty="0">
                <a:latin typeface="Times New Roman"/>
                <a:cs typeface="Times New Roman"/>
              </a:rPr>
              <a:t>On</a:t>
            </a:r>
            <a:endParaRPr sz="2400" dirty="0">
              <a:latin typeface="Times New Roman"/>
              <a:cs typeface="Times New Roman"/>
            </a:endParaRPr>
          </a:p>
          <a:p>
            <a:pPr marL="12700" marR="5080" algn="ctr">
              <a:lnSpc>
                <a:spcPts val="2900"/>
              </a:lnSpc>
              <a:spcBef>
                <a:spcPts val="105"/>
              </a:spcBef>
            </a:pPr>
            <a:r>
              <a:rPr lang="en-US" sz="2400" b="1" dirty="0">
                <a:latin typeface="Times New Roman"/>
                <a:cs typeface="Times New Roman"/>
              </a:rPr>
              <a:t> WEB ENABLED FINGERPRINT BASED ELECTRONIC VOTING MACHINE FOR PRIVATE COMMUNITIES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81400" y="4236151"/>
            <a:ext cx="2946413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b="1" dirty="0">
                <a:latin typeface="Times New Roman"/>
                <a:cs typeface="Times New Roman"/>
              </a:rPr>
              <a:t>Group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b="1" spc="-10" dirty="0">
                <a:latin typeface="Times New Roman"/>
                <a:cs typeface="Times New Roman"/>
              </a:rPr>
              <a:t>Number:</a:t>
            </a:r>
            <a:r>
              <a:rPr lang="en-US" sz="2400" b="1" spc="-10" dirty="0">
                <a:latin typeface="Times New Roman"/>
                <a:cs typeface="Times New Roman"/>
              </a:rPr>
              <a:t>15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29520" y="5766307"/>
            <a:ext cx="3486785" cy="12089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dirty="0">
                <a:latin typeface="Times New Roman"/>
                <a:cs typeface="Times New Roman"/>
              </a:rPr>
              <a:t>Presented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by</a:t>
            </a:r>
            <a:endParaRPr sz="1950" dirty="0">
              <a:latin typeface="Times New Roman"/>
              <a:cs typeface="Times New Roman"/>
            </a:endParaRPr>
          </a:p>
          <a:p>
            <a:pPr marL="12700" marR="5080">
              <a:lnSpc>
                <a:spcPct val="101499"/>
              </a:lnSpc>
            </a:pPr>
            <a:r>
              <a:rPr lang="nn-NO" sz="1950" dirty="0">
                <a:latin typeface="Times New Roman"/>
                <a:cs typeface="Times New Roman"/>
              </a:rPr>
              <a:t>Brijesh Nishad   : 2101321550026</a:t>
            </a:r>
          </a:p>
          <a:p>
            <a:pPr marL="12700" marR="5080">
              <a:lnSpc>
                <a:spcPct val="101499"/>
              </a:lnSpc>
            </a:pPr>
            <a:r>
              <a:rPr lang="nn-NO" sz="1950" dirty="0">
                <a:latin typeface="Times New Roman"/>
                <a:cs typeface="Times New Roman"/>
              </a:rPr>
              <a:t>Ashutosh            : 2101321550021</a:t>
            </a:r>
          </a:p>
          <a:p>
            <a:pPr marL="12700" marR="5080">
              <a:lnSpc>
                <a:spcPct val="101499"/>
              </a:lnSpc>
            </a:pPr>
            <a:r>
              <a:rPr lang="nn-NO" sz="1950" dirty="0">
                <a:latin typeface="Times New Roman"/>
                <a:cs typeface="Times New Roman"/>
              </a:rPr>
              <a:t>Aayush Pandey : 2101321550001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6925464" y="5766307"/>
            <a:ext cx="2491105" cy="8590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795" marR="5080" indent="-125730">
              <a:lnSpc>
                <a:spcPct val="101499"/>
              </a:lnSpc>
              <a:spcBef>
                <a:spcPts val="95"/>
              </a:spcBef>
            </a:pPr>
            <a:r>
              <a:rPr sz="1950" dirty="0">
                <a:latin typeface="Times New Roman"/>
                <a:cs typeface="Times New Roman"/>
              </a:rPr>
              <a:t>Under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Supervison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of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Mr. Rajat Kishor Varshney</a:t>
            </a:r>
            <a:endParaRPr sz="195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67808" y="7275060"/>
            <a:ext cx="6059170" cy="327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dirty="0">
                <a:latin typeface="Times New Roman"/>
                <a:cs typeface="Times New Roman"/>
              </a:rPr>
              <a:t>(</a:t>
            </a:r>
            <a:r>
              <a:rPr sz="1950" b="1" dirty="0">
                <a:latin typeface="Times New Roman"/>
                <a:cs typeface="Times New Roman"/>
              </a:rPr>
              <a:t>Department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of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CSE-IoT</a:t>
            </a:r>
            <a:r>
              <a:rPr sz="1950" b="1" spc="-2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,</a:t>
            </a:r>
            <a:r>
              <a:rPr sz="1950" b="1" spc="6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GNIOT</a:t>
            </a:r>
            <a:r>
              <a:rPr sz="1950" b="1" spc="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Greater</a:t>
            </a:r>
            <a:r>
              <a:rPr sz="1950" b="1" spc="10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Noida,India</a:t>
            </a:r>
            <a:r>
              <a:rPr sz="1950" spc="-10" dirty="0">
                <a:latin typeface="Times New Roman"/>
                <a:cs typeface="Times New Roman"/>
              </a:rPr>
              <a:t>)</a:t>
            </a:r>
            <a:endParaRPr sz="195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1168" y="291084"/>
            <a:ext cx="9579864" cy="14615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363980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Hardware</a:t>
            </a:r>
            <a:r>
              <a:rPr spc="4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Components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0814" y="1884619"/>
            <a:ext cx="7070725" cy="553356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4848225" algn="l"/>
              </a:tabLst>
            </a:pPr>
            <a:r>
              <a:rPr sz="3500" spc="15" dirty="0">
                <a:latin typeface="Calibri"/>
                <a:cs typeface="Calibri"/>
              </a:rPr>
              <a:t> </a:t>
            </a:r>
            <a:r>
              <a:rPr sz="3500" spc="-10" dirty="0">
                <a:latin typeface="Calibri"/>
                <a:cs typeface="Calibri"/>
              </a:rPr>
              <a:t>ESP</a:t>
            </a:r>
            <a:r>
              <a:rPr lang="en-US" sz="3500" spc="-10" dirty="0">
                <a:latin typeface="Calibri"/>
                <a:cs typeface="Calibri"/>
              </a:rPr>
              <a:t>32                                  </a:t>
            </a:r>
            <a:r>
              <a:rPr lang="en-US" sz="3500" dirty="0">
                <a:latin typeface="Calibri"/>
                <a:cs typeface="Calibri"/>
              </a:rPr>
              <a:t>O</a:t>
            </a:r>
            <a:r>
              <a:rPr sz="3500" dirty="0">
                <a:latin typeface="Calibri"/>
                <a:cs typeface="Calibri"/>
              </a:rPr>
              <a:t>LCD</a:t>
            </a:r>
            <a:r>
              <a:rPr sz="3500" spc="-35" dirty="0">
                <a:latin typeface="Calibri"/>
                <a:cs typeface="Calibri"/>
              </a:rPr>
              <a:t> </a:t>
            </a:r>
            <a:r>
              <a:rPr sz="3500" spc="-10" dirty="0">
                <a:latin typeface="Calibri"/>
                <a:cs typeface="Calibri"/>
              </a:rPr>
              <a:t>Module</a:t>
            </a:r>
            <a:endParaRPr sz="35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0821" y="5014130"/>
            <a:ext cx="4445000" cy="1795145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390525" indent="-377825">
              <a:lnSpc>
                <a:spcPct val="100000"/>
              </a:lnSpc>
              <a:spcBef>
                <a:spcPts val="695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Built-in</a:t>
            </a:r>
            <a:r>
              <a:rPr sz="2400" spc="35" dirty="0">
                <a:latin typeface="Times New Roman"/>
                <a:cs typeface="Times New Roman"/>
              </a:rPr>
              <a:t> </a:t>
            </a:r>
            <a:r>
              <a:rPr sz="2400" spc="-45" dirty="0">
                <a:latin typeface="Times New Roman"/>
                <a:cs typeface="Times New Roman"/>
              </a:rPr>
              <a:t>Wi-</a:t>
            </a:r>
            <a:r>
              <a:rPr sz="2400" spc="-25" dirty="0">
                <a:latin typeface="Times New Roman"/>
                <a:cs typeface="Times New Roman"/>
              </a:rPr>
              <a:t>Fi</a:t>
            </a:r>
            <a:endParaRPr sz="240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Low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Cost</a:t>
            </a:r>
            <a:endParaRPr sz="240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610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Open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source</a:t>
            </a:r>
            <a:endParaRPr sz="240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Community</a:t>
            </a:r>
            <a:r>
              <a:rPr sz="2400" spc="6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and</a:t>
            </a:r>
            <a:r>
              <a:rPr sz="2400" spc="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Library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Support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01737" y="5014130"/>
            <a:ext cx="3258185" cy="17951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77190" indent="67310">
              <a:lnSpc>
                <a:spcPct val="120800"/>
              </a:lnSpc>
              <a:spcBef>
                <a:spcPts val="95"/>
              </a:spcBef>
            </a:pPr>
            <a:r>
              <a:rPr sz="2400" dirty="0">
                <a:latin typeface="Times New Roman"/>
                <a:cs typeface="Times New Roman"/>
              </a:rPr>
              <a:t>Alphanumeric</a:t>
            </a:r>
            <a:r>
              <a:rPr sz="2400" spc="7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Display </a:t>
            </a:r>
            <a:r>
              <a:rPr sz="2400" dirty="0">
                <a:latin typeface="Times New Roman"/>
                <a:cs typeface="Times New Roman"/>
              </a:rPr>
              <a:t>16x2</a:t>
            </a:r>
            <a:r>
              <a:rPr sz="2400" spc="2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Format</a:t>
            </a:r>
            <a:endParaRPr sz="2400">
              <a:latin typeface="Times New Roman"/>
              <a:cs typeface="Times New Roman"/>
            </a:endParaRPr>
          </a:p>
          <a:p>
            <a:pPr marL="80010" marR="5080" indent="-37465">
              <a:lnSpc>
                <a:spcPct val="120900"/>
              </a:lnSpc>
              <a:spcBef>
                <a:spcPts val="10"/>
              </a:spcBef>
            </a:pPr>
            <a:r>
              <a:rPr sz="2400" dirty="0">
                <a:latin typeface="Times New Roman"/>
                <a:cs typeface="Times New Roman"/>
              </a:rPr>
              <a:t>Parrallel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Communication </a:t>
            </a:r>
            <a:r>
              <a:rPr sz="2400" dirty="0">
                <a:latin typeface="Times New Roman"/>
                <a:cs typeface="Times New Roman"/>
              </a:rPr>
              <a:t>Low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Power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Consumption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2063" y="2880360"/>
            <a:ext cx="2877311" cy="2011679"/>
          </a:xfrm>
          <a:prstGeom prst="rect">
            <a:avLst/>
          </a:prstGeom>
        </p:spPr>
      </p:pic>
      <p:pic>
        <p:nvPicPr>
          <p:cNvPr id="7" name="Image 24">
            <a:extLst>
              <a:ext uri="{FF2B5EF4-FFF2-40B4-BE49-F238E27FC236}">
                <a16:creationId xmlns:a16="http://schemas.microsoft.com/office/drawing/2014/main" id="{748F3C0D-BE0C-8553-BA9B-69B33B8DD614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82748" y="2947160"/>
            <a:ext cx="1737251" cy="1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9600" y="684172"/>
            <a:ext cx="2971800" cy="109196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lang="en-IN" sz="3500" dirty="0">
                <a:latin typeface="Times New Roman"/>
                <a:cs typeface="Times New Roman"/>
              </a:rPr>
              <a:t>Fingerprint Scanner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567959" y="1130226"/>
            <a:ext cx="262128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lang="en-US" sz="3500" dirty="0">
                <a:latin typeface="Times New Roman"/>
                <a:cs typeface="Times New Roman"/>
              </a:rPr>
              <a:t>LED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0600" y="3913120"/>
            <a:ext cx="3088005" cy="15017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90525" indent="-377825">
              <a:lnSpc>
                <a:spcPct val="100000"/>
              </a:lnSpc>
              <a:spcBef>
                <a:spcPts val="125"/>
              </a:spcBef>
              <a:buFont typeface="Arial"/>
              <a:buChar char="•"/>
              <a:tabLst>
                <a:tab pos="390525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Finger print scanner</a:t>
            </a:r>
            <a:endParaRPr sz="2400" dirty="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20"/>
              </a:spcBef>
              <a:buFont typeface="Arial"/>
              <a:buChar char="•"/>
              <a:tabLst>
                <a:tab pos="390525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Collection of Data</a:t>
            </a:r>
            <a:endParaRPr sz="2400" dirty="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High</a:t>
            </a:r>
            <a:r>
              <a:rPr sz="2400" spc="3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Senstivity</a:t>
            </a:r>
            <a:endParaRPr sz="2400" dirty="0">
              <a:latin typeface="Times New Roman"/>
              <a:cs typeface="Times New Roman"/>
            </a:endParaRPr>
          </a:p>
          <a:p>
            <a:pPr marL="390525" indent="-377825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390525" algn="l"/>
              </a:tabLst>
            </a:pPr>
            <a:r>
              <a:rPr sz="2400" dirty="0">
                <a:latin typeface="Times New Roman"/>
                <a:cs typeface="Times New Roman"/>
              </a:rPr>
              <a:t>Low</a:t>
            </a:r>
            <a:r>
              <a:rPr sz="2400" spc="20" dirty="0">
                <a:latin typeface="Times New Roman"/>
                <a:cs typeface="Times New Roman"/>
              </a:rPr>
              <a:t> </a:t>
            </a:r>
            <a:r>
              <a:rPr sz="2400" spc="-20" dirty="0">
                <a:latin typeface="Times New Roman"/>
                <a:cs typeface="Times New Roman"/>
              </a:rPr>
              <a:t>Cost</a:t>
            </a:r>
            <a:endParaRPr sz="2400" dirty="0">
              <a:latin typeface="Times New Roman"/>
              <a:cs typeface="Times New Roman"/>
            </a:endParaRPr>
          </a:p>
        </p:txBody>
      </p:sp>
      <p:pic>
        <p:nvPicPr>
          <p:cNvPr id="10" name="Picture 9" descr="R307 Optical Fingerprint Reader Sensor Module Good Quality - techiesms">
            <a:extLst>
              <a:ext uri="{FF2B5EF4-FFF2-40B4-BE49-F238E27FC236}">
                <a16:creationId xmlns:a16="http://schemas.microsoft.com/office/drawing/2014/main" id="{F858EC9C-3AC7-5521-37DB-0B445C887F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34" y="1811904"/>
            <a:ext cx="2002790" cy="2002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7" descr="C:\Users\SHRESHTHA\AppData\Local\Microsoft\Windows\INetCache\Content.MSO\BCF78A01.tmp">
            <a:extLst>
              <a:ext uri="{FF2B5EF4-FFF2-40B4-BE49-F238E27FC236}">
                <a16:creationId xmlns:a16="http://schemas.microsoft.com/office/drawing/2014/main" id="{865E7AA0-9BF8-E739-81F3-968A180B0AD6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77000" y="1919854"/>
            <a:ext cx="2068830" cy="1894840"/>
          </a:xfrm>
          <a:prstGeom prst="rect">
            <a:avLst/>
          </a:prstGeom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E34B3F12-B710-89C8-999A-B24834E2280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410200" y="3908398"/>
            <a:ext cx="443949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Shows system power/status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Indicates successful fingerprint scan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Alerts for invalid votes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Blinks during vote casting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Green = Success, Red = Error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2262E-4F6D-7710-0EB0-48F5B7FF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88" y="625761"/>
            <a:ext cx="8413423" cy="73866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EVM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63B40-25F4-457E-5387-894B3B582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2" y="3757904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C602CC-6A1B-BD3A-9B4F-A54E668D8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340220" y="1391192"/>
            <a:ext cx="4690187" cy="435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12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705610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System</a:t>
            </a:r>
            <a:r>
              <a:rPr spc="-24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Architecture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0CC8BB-E706-9BEE-A786-17ABFFB39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850240"/>
            <a:ext cx="7391400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Fingerprint sensor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verifies voter identity securely.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Microcontroller (e.g., ESP32/Arduino)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processes input and connects to the internet via Wi-Fi.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Cloud server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stores votes and displays live results through a web dashboard.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Voting status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messages are shown on an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LCD display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77228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Experimental</a:t>
            </a:r>
            <a:r>
              <a:rPr spc="65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Setup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B390B1E-1B62-E12D-97FD-C1E7654B5C11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33398" y="2343833"/>
            <a:ext cx="9220201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Voting Prototype: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Built using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(or Arduino/ESP32) with integrated biometric and connectivity modules.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 Environment: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Simulated voting conditions with multiple users, fingerprint verification, and vote casting scenarios.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Power Supply: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Stable power setup ensures continuous operation of sensors and system components.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 Scenarios: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Valid and invalid fingerprint input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Multiple voting attempts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Real-time web result updates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Wi-Fi disconnection and reconnection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Admin result access from remote device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55765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Results</a:t>
            </a:r>
            <a:r>
              <a:rPr spc="4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&amp;</a:t>
            </a:r>
            <a:r>
              <a:rPr spc="5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Discussion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1001" y="1524000"/>
            <a:ext cx="5486400" cy="49896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58750" indent="-6985">
              <a:lnSpc>
                <a:spcPct val="151200"/>
              </a:lnSpc>
              <a:spcBef>
                <a:spcPts val="95"/>
              </a:spcBef>
              <a:buSzPct val="95833"/>
              <a:buFont typeface="Times New Roman"/>
              <a:buChar char="•"/>
              <a:tabLst>
                <a:tab pos="120014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	Effective Monitoring: Fingerprint sensor accurately verifies voter identity to prevent fraud.</a:t>
            </a:r>
          </a:p>
          <a:p>
            <a:pPr marL="12700" marR="158750" indent="-6985">
              <a:lnSpc>
                <a:spcPct val="151200"/>
              </a:lnSpc>
              <a:spcBef>
                <a:spcPts val="95"/>
              </a:spcBef>
              <a:buSzPct val="95833"/>
              <a:buFont typeface="Times New Roman"/>
              <a:buChar char="•"/>
              <a:tabLst>
                <a:tab pos="120014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 System promptly indicates invalid fingerprints or multiple voting attempts via LEDs.</a:t>
            </a:r>
          </a:p>
          <a:p>
            <a:pPr marL="12700" marR="158750" indent="-6985">
              <a:lnSpc>
                <a:spcPct val="151200"/>
              </a:lnSpc>
              <a:spcBef>
                <a:spcPts val="95"/>
              </a:spcBef>
              <a:buSzPct val="95833"/>
              <a:buFont typeface="Times New Roman"/>
              <a:buChar char="•"/>
              <a:tabLst>
                <a:tab pos="120014" algn="l"/>
              </a:tabLst>
            </a:pPr>
            <a:r>
              <a:rPr lang="en-US" sz="2400" dirty="0">
                <a:latin typeface="Times New Roman"/>
                <a:cs typeface="Times New Roman"/>
              </a:rPr>
              <a:t>Web Advantage: Enables real-time remote monitoring of votes and instant result updates through the web dashboard</a:t>
            </a:r>
            <a:r>
              <a:rPr lang="en-US" sz="2400" b="1" dirty="0">
                <a:latin typeface="Times New Roman"/>
                <a:cs typeface="Times New Roman"/>
              </a:rPr>
              <a:t>.</a:t>
            </a:r>
            <a:endParaRPr lang="en-US" sz="1950" dirty="0">
              <a:latin typeface="Arial"/>
              <a:cs typeface="Arial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563D92EB-FBD0-62BA-6B88-F727EACE88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76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FD0D05E8-3E41-03A8-B746-C3C6338E56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29200" y="3886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AC17D3-FC9B-6820-D260-238A402D1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192" y="1752600"/>
            <a:ext cx="4038599" cy="5715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84226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Conclusion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914400" y="2093928"/>
            <a:ext cx="8001000" cy="40748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b="1" dirty="0"/>
              <a:t>web-enabled fingerprint voting system</a:t>
            </a:r>
            <a:r>
              <a:rPr lang="en-US" dirty="0"/>
              <a:t> improves election security through real-time voter authentication.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Accurately verifies voter identity, preventing unauthorized or duplicate votes.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Provides fast, local alerts (LED/buzzer) and remote notifications via the web dashboard for administrators.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Future deployment in real private communities will validate practical effectiveness and user acceptance.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6735" y="2864662"/>
            <a:ext cx="3397885" cy="9474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50" dirty="0">
                <a:latin typeface="Times New Roman"/>
                <a:cs typeface="Times New Roman"/>
              </a:rPr>
              <a:t>Thank</a:t>
            </a:r>
            <a:r>
              <a:rPr sz="6050" spc="-375" dirty="0">
                <a:latin typeface="Times New Roman"/>
                <a:cs typeface="Times New Roman"/>
              </a:rPr>
              <a:t> </a:t>
            </a:r>
            <a:r>
              <a:rPr sz="6050" spc="-570" dirty="0">
                <a:latin typeface="Times New Roman"/>
                <a:cs typeface="Times New Roman"/>
              </a:rPr>
              <a:t>Y</a:t>
            </a:r>
            <a:r>
              <a:rPr sz="6050" spc="60" dirty="0">
                <a:latin typeface="Times New Roman"/>
                <a:cs typeface="Times New Roman"/>
              </a:rPr>
              <a:t>ou</a:t>
            </a:r>
            <a:endParaRPr sz="60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02374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Table</a:t>
            </a:r>
            <a:r>
              <a:rPr spc="-13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of</a:t>
            </a:r>
            <a:r>
              <a:rPr spc="-165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Contents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28392" y="2415019"/>
            <a:ext cx="4307840" cy="455573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spc="-10" dirty="0">
                <a:latin typeface="Times New Roman"/>
                <a:cs typeface="Times New Roman"/>
              </a:rPr>
              <a:t>Abstract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spc="-10" dirty="0">
                <a:latin typeface="Times New Roman"/>
                <a:cs typeface="Times New Roman"/>
              </a:rPr>
              <a:t>Introduction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0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dirty="0">
                <a:latin typeface="Times New Roman"/>
                <a:cs typeface="Times New Roman"/>
              </a:rPr>
              <a:t>Problem</a:t>
            </a:r>
            <a:r>
              <a:rPr sz="2950" b="1" spc="-70" dirty="0">
                <a:latin typeface="Times New Roman"/>
                <a:cs typeface="Times New Roman"/>
              </a:rPr>
              <a:t> </a:t>
            </a:r>
            <a:r>
              <a:rPr sz="2950" b="1" spc="-10" dirty="0">
                <a:latin typeface="Times New Roman"/>
                <a:cs typeface="Times New Roman"/>
              </a:rPr>
              <a:t>Statement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spc="-10" dirty="0">
                <a:latin typeface="Times New Roman"/>
                <a:cs typeface="Times New Roman"/>
              </a:rPr>
              <a:t>Objectives</a:t>
            </a:r>
            <a:endParaRPr lang="en-US" sz="2950" b="1" spc="-1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lang="en-IN" sz="2950" b="1" spc="-10" dirty="0">
                <a:latin typeface="Times New Roman"/>
                <a:cs typeface="Times New Roman"/>
              </a:rPr>
              <a:t>Flow Diagram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dirty="0">
                <a:latin typeface="Times New Roman"/>
                <a:cs typeface="Times New Roman"/>
              </a:rPr>
              <a:t>Literature</a:t>
            </a:r>
            <a:r>
              <a:rPr sz="2950" b="1" spc="-45" dirty="0">
                <a:latin typeface="Times New Roman"/>
                <a:cs typeface="Times New Roman"/>
              </a:rPr>
              <a:t> </a:t>
            </a:r>
            <a:r>
              <a:rPr sz="2950" b="1" spc="-10" dirty="0">
                <a:latin typeface="Times New Roman"/>
                <a:cs typeface="Times New Roman"/>
              </a:rPr>
              <a:t>Review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dirty="0">
                <a:latin typeface="Times New Roman"/>
                <a:cs typeface="Times New Roman"/>
              </a:rPr>
              <a:t>Proposed</a:t>
            </a:r>
            <a:r>
              <a:rPr sz="2950" b="1" spc="-70" dirty="0">
                <a:latin typeface="Times New Roman"/>
                <a:cs typeface="Times New Roman"/>
              </a:rPr>
              <a:t> </a:t>
            </a:r>
            <a:r>
              <a:rPr sz="2950" b="1" spc="-10" dirty="0">
                <a:latin typeface="Times New Roman"/>
                <a:cs typeface="Times New Roman"/>
              </a:rPr>
              <a:t>System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dirty="0">
                <a:latin typeface="Times New Roman"/>
                <a:cs typeface="Times New Roman"/>
              </a:rPr>
              <a:t>Hardware</a:t>
            </a:r>
            <a:r>
              <a:rPr sz="2950" b="1" spc="-55" dirty="0">
                <a:latin typeface="Times New Roman"/>
                <a:cs typeface="Times New Roman"/>
              </a:rPr>
              <a:t> </a:t>
            </a:r>
            <a:r>
              <a:rPr sz="2950" b="1" spc="-10" dirty="0">
                <a:latin typeface="Times New Roman"/>
                <a:cs typeface="Times New Roman"/>
              </a:rPr>
              <a:t>Components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dirty="0">
                <a:latin typeface="Times New Roman"/>
                <a:cs typeface="Times New Roman"/>
              </a:rPr>
              <a:t>Results</a:t>
            </a:r>
            <a:r>
              <a:rPr sz="2950" b="1" spc="-15" dirty="0">
                <a:latin typeface="Times New Roman"/>
                <a:cs typeface="Times New Roman"/>
              </a:rPr>
              <a:t> </a:t>
            </a:r>
            <a:r>
              <a:rPr sz="2950" b="1" dirty="0">
                <a:latin typeface="Times New Roman"/>
                <a:cs typeface="Times New Roman"/>
              </a:rPr>
              <a:t>and</a:t>
            </a:r>
            <a:r>
              <a:rPr sz="2950" b="1" spc="35" dirty="0">
                <a:latin typeface="Times New Roman"/>
                <a:cs typeface="Times New Roman"/>
              </a:rPr>
              <a:t> </a:t>
            </a:r>
            <a:r>
              <a:rPr sz="2950" b="1" spc="-10" dirty="0">
                <a:latin typeface="Times New Roman"/>
                <a:cs typeface="Times New Roman"/>
              </a:rPr>
              <a:t>Discussion</a:t>
            </a:r>
            <a:endParaRPr sz="2950" dirty="0">
              <a:latin typeface="Times New Roman"/>
              <a:cs typeface="Times New Roman"/>
            </a:endParaRPr>
          </a:p>
          <a:p>
            <a:pPr marL="514984" indent="-502284">
              <a:lnSpc>
                <a:spcPct val="100000"/>
              </a:lnSpc>
              <a:spcBef>
                <a:spcPts val="20"/>
              </a:spcBef>
              <a:buFont typeface="Arial"/>
              <a:buChar char="•"/>
              <a:tabLst>
                <a:tab pos="514984" algn="l"/>
              </a:tabLst>
            </a:pPr>
            <a:r>
              <a:rPr sz="2950" b="1" spc="-10" dirty="0">
                <a:latin typeface="Times New Roman"/>
                <a:cs typeface="Times New Roman"/>
              </a:rPr>
              <a:t>Conclusion</a:t>
            </a:r>
            <a:endParaRPr sz="29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164205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latin typeface="Times New Roman"/>
                <a:cs typeface="Times New Roman"/>
              </a:rPr>
              <a:t>Abstract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9599" y="1835082"/>
            <a:ext cx="9266191" cy="481349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overview of the project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Emphasis on secure, efficient, and accessible voting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of biometric authentication (fingerprint)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Web-enabled for remote results access or administration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innovation: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Fingerprint authentication + Web integration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make voting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secure, real-time, and transparent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685415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latin typeface="Times New Roman"/>
                <a:cs typeface="Times New Roman"/>
              </a:rPr>
              <a:t>Introduction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952582F-DB91-CA98-CA77-4BD230E842A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85800" y="2045357"/>
            <a:ext cx="80010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Voting is crucial for democratic processes even in small communities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Traditional voting methods are prone to fraud and inefficiencies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Lack of automation leads to time delays and human errors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Biometric systems help verify identity with high accuracy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Web-based systems improve transparency and result access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of both enhances trust and efficiency in elections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859280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Problem</a:t>
            </a:r>
            <a:r>
              <a:rPr spc="25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Statement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3401" y="1981200"/>
            <a:ext cx="7772399" cy="222817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authentication leads to voting fraud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 online result access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Delays and manual errors are common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F5C69EB-EC54-90B7-B655-C59A2E026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869098"/>
            <a:ext cx="815340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voting systems are time-consuming and error-prone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Identity fraud and multiple voting are common issues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Difficulty in managing and securing paper ballots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No centralized way to access or monitor results remotely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89306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latin typeface="Times New Roman"/>
                <a:cs typeface="Times New Roman"/>
              </a:rPr>
              <a:t>Objectives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1016FEB-617B-0870-F562-6FB1EA5C42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806062"/>
            <a:ext cx="6477000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Develop an electronic voting system with biometric authentication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one-person-one-vote using fingerprint verification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 web access for real-time monitoring and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Enhance voting security and prevent impersonation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Make the system scalable for small communities and events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8239D-EE70-CDB9-777A-7DAE6F88E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88" y="625761"/>
            <a:ext cx="8413423" cy="73866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Flow Diagram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9ADC07-34D2-00F1-F188-1C9F681D7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2" y="2248137"/>
            <a:ext cx="4374448" cy="48767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CFB58B-F067-795D-EF6C-32D8BF2EB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049" y="2248136"/>
            <a:ext cx="5435135" cy="487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99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Times New Roman"/>
                <a:cs typeface="Times New Roman"/>
              </a:rPr>
              <a:t>Literature</a:t>
            </a:r>
            <a:r>
              <a:rPr spc="4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Review</a:t>
            </a:r>
            <a:r>
              <a:rPr spc="6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(Related</a:t>
            </a:r>
            <a:r>
              <a:rPr spc="-30" dirty="0">
                <a:latin typeface="Times New Roman"/>
                <a:cs typeface="Times New Roman"/>
              </a:rPr>
              <a:t> </a:t>
            </a:r>
            <a:r>
              <a:rPr spc="-10" dirty="0">
                <a:latin typeface="Times New Roman"/>
                <a:cs typeface="Times New Roman"/>
              </a:rPr>
              <a:t>Work)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A60401-0476-7AD5-F79E-1745F442C19E}"/>
              </a:ext>
            </a:extLst>
          </p:cNvPr>
          <p:cNvSpPr txBox="1"/>
          <p:nvPr/>
        </p:nvSpPr>
        <p:spPr>
          <a:xfrm>
            <a:off x="685800" y="1524001"/>
            <a:ext cx="49530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paper and EVMs lack biometric verification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Some systems use biometrics but are not web-enabled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Online voting platforms often lack secure ID verification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Existing systems suffer from data security issues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Limited use in private, local community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 cost and complexity limit adoption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7A14BD-54B1-6630-B4C9-B194BB27F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1828800"/>
            <a:ext cx="3810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814069">
              <a:lnSpc>
                <a:spcPct val="100000"/>
              </a:lnSpc>
              <a:spcBef>
                <a:spcPts val="135"/>
              </a:spcBef>
            </a:pPr>
            <a:r>
              <a:rPr dirty="0"/>
              <a:t>Proposed</a:t>
            </a:r>
            <a:r>
              <a:rPr spc="-105" dirty="0"/>
              <a:t> </a:t>
            </a:r>
            <a:r>
              <a:rPr dirty="0"/>
              <a:t>System</a:t>
            </a:r>
            <a:r>
              <a:rPr spc="-120" dirty="0"/>
              <a:t> </a:t>
            </a:r>
            <a:r>
              <a:rPr spc="-10" dirty="0"/>
              <a:t>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E110EA-15B4-759C-6C62-D76BD23D2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19600" y="1905000"/>
            <a:ext cx="5552124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C3EADE-5609-C003-1521-AB737B112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2000" y="1676400"/>
            <a:ext cx="3429000" cy="53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462EDC-95AF-B58A-2BEE-7B23DB08139D}"/>
              </a:ext>
            </a:extLst>
          </p:cNvPr>
          <p:cNvSpPr txBox="1"/>
          <p:nvPr/>
        </p:nvSpPr>
        <p:spPr>
          <a:xfrm>
            <a:off x="1295400" y="7148194"/>
            <a:ext cx="502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Portal Login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86130-A15D-6F4C-32CC-A919B73B1718}"/>
              </a:ext>
            </a:extLst>
          </p:cNvPr>
          <p:cNvSpPr txBox="1"/>
          <p:nvPr/>
        </p:nvSpPr>
        <p:spPr>
          <a:xfrm>
            <a:off x="5562600" y="5593793"/>
            <a:ext cx="502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Dashboard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678</Words>
  <Application>Microsoft Office PowerPoint</Application>
  <PresentationFormat>Custom</PresentationFormat>
  <Paragraphs>134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Office Theme</vt:lpstr>
      <vt:lpstr>Project Presentation On  WEB ENABLED FINGERPRINT BASED ELECTRONIC VOTING MACHINE FOR PRIVATE COMMUNITIES</vt:lpstr>
      <vt:lpstr>Table of Contents</vt:lpstr>
      <vt:lpstr>Abstract</vt:lpstr>
      <vt:lpstr>Introduction</vt:lpstr>
      <vt:lpstr>Problem Statement</vt:lpstr>
      <vt:lpstr>Objectives</vt:lpstr>
      <vt:lpstr>             Flow Diagram</vt:lpstr>
      <vt:lpstr>Literature Review (Related Work)</vt:lpstr>
      <vt:lpstr>Proposed System Overview</vt:lpstr>
      <vt:lpstr>Hardware Components</vt:lpstr>
      <vt:lpstr>Fingerprint Scanner</vt:lpstr>
      <vt:lpstr>            EVM Model</vt:lpstr>
      <vt:lpstr>System Architecture</vt:lpstr>
      <vt:lpstr>Experimental Setup</vt:lpstr>
      <vt:lpstr>Results &amp; Discussion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Wireless_Smart_Helmet_Presentation</dc:title>
  <dc:creator>Vipin Bouddh</dc:creator>
  <cp:lastModifiedBy>AAYUSH PANDEY</cp:lastModifiedBy>
  <cp:revision>4</cp:revision>
  <dcterms:created xsi:type="dcterms:W3CDTF">2025-05-23T08:26:11Z</dcterms:created>
  <dcterms:modified xsi:type="dcterms:W3CDTF">2025-05-26T05:26:54Z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2025-05-10T00:00:00Z</vt:filetime>
  </property>
  <property fmtid="{D5CDD505-2E9C-101B-9397-08002B2CF9AE}" pid="3" name="LastSaved">
    <vt:filetime>2025-05-23T00:00:00Z</vt:filetime>
  </property>
  <property fmtid="{D5CDD505-2E9C-101B-9397-08002B2CF9AE}" pid="4" name="Producer">
    <vt:lpwstr>Microsoft: Print To PDF</vt:lpwstr>
  </property>
</Properties>
</file>